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AF0B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snapToGrid="0">
      <p:cViewPr varScale="1">
        <p:scale>
          <a:sx n="69" d="100"/>
          <a:sy n="69" d="100"/>
        </p:scale>
        <p:origin x="224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E708D80-1F19-4E33-86D5-ADC82C178D02}" type="datetimeFigureOut">
              <a:rPr kumimoji="1" lang="ja-JP" altLang="en-US" smtClean="0"/>
              <a:t>2024/10/22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5018832-DA57-41E1-BA39-E99290AA4AF7}" type="slidenum">
              <a:rPr kumimoji="1" lang="ja-JP" altLang="en-US" smtClean="0"/>
              <a:t>‹#›</a:t>
            </a:fld>
            <a:endParaRPr kumimoji="1" lang="ja-JP" altLang="en-US"/>
          </a:p>
        </p:txBody>
      </p:sp>
    </p:spTree>
    <p:extLst>
      <p:ext uri="{BB962C8B-B14F-4D97-AF65-F5344CB8AC3E}">
        <p14:creationId xmlns:p14="http://schemas.microsoft.com/office/powerpoint/2010/main" val="3287912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E708D80-1F19-4E33-86D5-ADC82C178D02}" type="datetimeFigureOut">
              <a:rPr kumimoji="1" lang="ja-JP" altLang="en-US" smtClean="0"/>
              <a:t>2024/10/22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5018832-DA57-41E1-BA39-E99290AA4AF7}" type="slidenum">
              <a:rPr kumimoji="1" lang="ja-JP" altLang="en-US" smtClean="0"/>
              <a:t>‹#›</a:t>
            </a:fld>
            <a:endParaRPr kumimoji="1" lang="ja-JP" altLang="en-US"/>
          </a:p>
        </p:txBody>
      </p:sp>
    </p:spTree>
    <p:extLst>
      <p:ext uri="{BB962C8B-B14F-4D97-AF65-F5344CB8AC3E}">
        <p14:creationId xmlns:p14="http://schemas.microsoft.com/office/powerpoint/2010/main" val="11213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E708D80-1F19-4E33-86D5-ADC82C178D02}" type="datetimeFigureOut">
              <a:rPr kumimoji="1" lang="ja-JP" altLang="en-US" smtClean="0"/>
              <a:t>2024/10/22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5018832-DA57-41E1-BA39-E99290AA4AF7}" type="slidenum">
              <a:rPr kumimoji="1" lang="ja-JP" altLang="en-US" smtClean="0"/>
              <a:t>‹#›</a:t>
            </a:fld>
            <a:endParaRPr kumimoji="1" lang="ja-JP" altLang="en-US"/>
          </a:p>
        </p:txBody>
      </p:sp>
    </p:spTree>
    <p:extLst>
      <p:ext uri="{BB962C8B-B14F-4D97-AF65-F5344CB8AC3E}">
        <p14:creationId xmlns:p14="http://schemas.microsoft.com/office/powerpoint/2010/main" val="3734151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E708D80-1F19-4E33-86D5-ADC82C178D02}" type="datetimeFigureOut">
              <a:rPr kumimoji="1" lang="ja-JP" altLang="en-US" smtClean="0"/>
              <a:t>2024/10/22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5018832-DA57-41E1-BA39-E99290AA4AF7}" type="slidenum">
              <a:rPr kumimoji="1" lang="ja-JP" altLang="en-US" smtClean="0"/>
              <a:t>‹#›</a:t>
            </a:fld>
            <a:endParaRPr kumimoji="1" lang="ja-JP" altLang="en-US"/>
          </a:p>
        </p:txBody>
      </p:sp>
    </p:spTree>
    <p:extLst>
      <p:ext uri="{BB962C8B-B14F-4D97-AF65-F5344CB8AC3E}">
        <p14:creationId xmlns:p14="http://schemas.microsoft.com/office/powerpoint/2010/main" val="985220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E708D80-1F19-4E33-86D5-ADC82C178D02}" type="datetimeFigureOut">
              <a:rPr kumimoji="1" lang="ja-JP" altLang="en-US" smtClean="0"/>
              <a:t>2024/10/22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5018832-DA57-41E1-BA39-E99290AA4AF7}" type="slidenum">
              <a:rPr kumimoji="1" lang="ja-JP" altLang="en-US" smtClean="0"/>
              <a:t>‹#›</a:t>
            </a:fld>
            <a:endParaRPr kumimoji="1" lang="ja-JP" altLang="en-US"/>
          </a:p>
        </p:txBody>
      </p:sp>
    </p:spTree>
    <p:extLst>
      <p:ext uri="{BB962C8B-B14F-4D97-AF65-F5344CB8AC3E}">
        <p14:creationId xmlns:p14="http://schemas.microsoft.com/office/powerpoint/2010/main" val="963270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E708D80-1F19-4E33-86D5-ADC82C178D02}" type="datetimeFigureOut">
              <a:rPr kumimoji="1" lang="ja-JP" altLang="en-US" smtClean="0"/>
              <a:t>2024/10/22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5018832-DA57-41E1-BA39-E99290AA4AF7}" type="slidenum">
              <a:rPr kumimoji="1" lang="ja-JP" altLang="en-US" smtClean="0"/>
              <a:t>‹#›</a:t>
            </a:fld>
            <a:endParaRPr kumimoji="1" lang="ja-JP" altLang="en-US"/>
          </a:p>
        </p:txBody>
      </p:sp>
    </p:spTree>
    <p:extLst>
      <p:ext uri="{BB962C8B-B14F-4D97-AF65-F5344CB8AC3E}">
        <p14:creationId xmlns:p14="http://schemas.microsoft.com/office/powerpoint/2010/main" val="2193896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E708D80-1F19-4E33-86D5-ADC82C178D02}" type="datetimeFigureOut">
              <a:rPr kumimoji="1" lang="ja-JP" altLang="en-US" smtClean="0"/>
              <a:t>2024/10/22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5018832-DA57-41E1-BA39-E99290AA4AF7}" type="slidenum">
              <a:rPr kumimoji="1" lang="ja-JP" altLang="en-US" smtClean="0"/>
              <a:t>‹#›</a:t>
            </a:fld>
            <a:endParaRPr kumimoji="1" lang="ja-JP" altLang="en-US"/>
          </a:p>
        </p:txBody>
      </p:sp>
    </p:spTree>
    <p:extLst>
      <p:ext uri="{BB962C8B-B14F-4D97-AF65-F5344CB8AC3E}">
        <p14:creationId xmlns:p14="http://schemas.microsoft.com/office/powerpoint/2010/main" val="2011301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E708D80-1F19-4E33-86D5-ADC82C178D02}" type="datetimeFigureOut">
              <a:rPr kumimoji="1" lang="ja-JP" altLang="en-US" smtClean="0"/>
              <a:t>2024/10/22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5018832-DA57-41E1-BA39-E99290AA4AF7}" type="slidenum">
              <a:rPr kumimoji="1" lang="ja-JP" altLang="en-US" smtClean="0"/>
              <a:t>‹#›</a:t>
            </a:fld>
            <a:endParaRPr kumimoji="1" lang="ja-JP" altLang="en-US"/>
          </a:p>
        </p:txBody>
      </p:sp>
    </p:spTree>
    <p:extLst>
      <p:ext uri="{BB962C8B-B14F-4D97-AF65-F5344CB8AC3E}">
        <p14:creationId xmlns:p14="http://schemas.microsoft.com/office/powerpoint/2010/main" val="154417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708D80-1F19-4E33-86D5-ADC82C178D02}" type="datetimeFigureOut">
              <a:rPr kumimoji="1" lang="ja-JP" altLang="en-US" smtClean="0"/>
              <a:t>2024/10/22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5018832-DA57-41E1-BA39-E99290AA4AF7}" type="slidenum">
              <a:rPr kumimoji="1" lang="ja-JP" altLang="en-US" smtClean="0"/>
              <a:t>‹#›</a:t>
            </a:fld>
            <a:endParaRPr kumimoji="1" lang="ja-JP" altLang="en-US"/>
          </a:p>
        </p:txBody>
      </p:sp>
    </p:spTree>
    <p:extLst>
      <p:ext uri="{BB962C8B-B14F-4D97-AF65-F5344CB8AC3E}">
        <p14:creationId xmlns:p14="http://schemas.microsoft.com/office/powerpoint/2010/main" val="3372586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E708D80-1F19-4E33-86D5-ADC82C178D02}" type="datetimeFigureOut">
              <a:rPr kumimoji="1" lang="ja-JP" altLang="en-US" smtClean="0"/>
              <a:t>2024/10/22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5018832-DA57-41E1-BA39-E99290AA4AF7}" type="slidenum">
              <a:rPr kumimoji="1" lang="ja-JP" altLang="en-US" smtClean="0"/>
              <a:t>‹#›</a:t>
            </a:fld>
            <a:endParaRPr kumimoji="1" lang="ja-JP" altLang="en-US"/>
          </a:p>
        </p:txBody>
      </p:sp>
    </p:spTree>
    <p:extLst>
      <p:ext uri="{BB962C8B-B14F-4D97-AF65-F5344CB8AC3E}">
        <p14:creationId xmlns:p14="http://schemas.microsoft.com/office/powerpoint/2010/main" val="3514547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E708D80-1F19-4E33-86D5-ADC82C178D02}" type="datetimeFigureOut">
              <a:rPr kumimoji="1" lang="ja-JP" altLang="en-US" smtClean="0"/>
              <a:t>2024/10/22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5018832-DA57-41E1-BA39-E99290AA4AF7}" type="slidenum">
              <a:rPr kumimoji="1" lang="ja-JP" altLang="en-US" smtClean="0"/>
              <a:t>‹#›</a:t>
            </a:fld>
            <a:endParaRPr kumimoji="1" lang="ja-JP" altLang="en-US"/>
          </a:p>
        </p:txBody>
      </p:sp>
    </p:spTree>
    <p:extLst>
      <p:ext uri="{BB962C8B-B14F-4D97-AF65-F5344CB8AC3E}">
        <p14:creationId xmlns:p14="http://schemas.microsoft.com/office/powerpoint/2010/main" val="3170804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E708D80-1F19-4E33-86D5-ADC82C178D02}" type="datetimeFigureOut">
              <a:rPr kumimoji="1" lang="ja-JP" altLang="en-US" smtClean="0"/>
              <a:t>2024/10/22</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C5018832-DA57-41E1-BA39-E99290AA4AF7}" type="slidenum">
              <a:rPr kumimoji="1" lang="ja-JP" altLang="en-US" smtClean="0"/>
              <a:t>‹#›</a:t>
            </a:fld>
            <a:endParaRPr kumimoji="1" lang="ja-JP" altLang="en-US"/>
          </a:p>
        </p:txBody>
      </p:sp>
    </p:spTree>
    <p:extLst>
      <p:ext uri="{BB962C8B-B14F-4D97-AF65-F5344CB8AC3E}">
        <p14:creationId xmlns:p14="http://schemas.microsoft.com/office/powerpoint/2010/main" val="57570349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98128B21-1A79-DC1B-000E-BE49610AF611}"/>
              </a:ext>
            </a:extLst>
          </p:cNvPr>
          <p:cNvSpPr txBox="1"/>
          <p:nvPr/>
        </p:nvSpPr>
        <p:spPr>
          <a:xfrm>
            <a:off x="1525303" y="629110"/>
            <a:ext cx="3335930" cy="429990"/>
          </a:xfrm>
          <a:prstGeom prst="rect">
            <a:avLst/>
          </a:prstGeom>
          <a:noFill/>
        </p:spPr>
        <p:txBody>
          <a:bodyPr wrap="square" rtlCol="0">
            <a:spAutoFit/>
          </a:bodyPr>
          <a:lstStyle/>
          <a:p>
            <a:r>
              <a:rPr kumimoji="1" lang="ja-JP" altLang="en-US" sz="2194" dirty="0"/>
              <a:t>明治大学　津軽三味線響</a:t>
            </a:r>
          </a:p>
        </p:txBody>
      </p:sp>
      <p:sp>
        <p:nvSpPr>
          <p:cNvPr id="16" name="テキスト ボックス 15">
            <a:extLst>
              <a:ext uri="{FF2B5EF4-FFF2-40B4-BE49-F238E27FC236}">
                <a16:creationId xmlns:a16="http://schemas.microsoft.com/office/drawing/2014/main" id="{5383E8E9-1BE9-B6AF-64C1-3AD3674557A7}"/>
              </a:ext>
            </a:extLst>
          </p:cNvPr>
          <p:cNvSpPr txBox="1"/>
          <p:nvPr/>
        </p:nvSpPr>
        <p:spPr>
          <a:xfrm>
            <a:off x="1084437" y="3745178"/>
            <a:ext cx="4689123" cy="2677656"/>
          </a:xfrm>
          <a:prstGeom prst="rect">
            <a:avLst/>
          </a:prstGeom>
          <a:noFill/>
        </p:spPr>
        <p:txBody>
          <a:bodyPr wrap="square">
            <a:spAutoFit/>
          </a:bodyPr>
          <a:lstStyle/>
          <a:p>
            <a:pPr algn="just"/>
            <a:r>
              <a:rPr lang="ja-JP" altLang="ja-JP" sz="1400" b="1" kern="100" dirty="0">
                <a:latin typeface="游明朝" panose="02020400000000000000" pitchFamily="18" charset="-128"/>
                <a:ea typeface="游ゴシック Light" panose="020B0300000000000000" pitchFamily="50" charset="-128"/>
                <a:cs typeface="Times New Roman" panose="02020603050405020304" pitchFamily="18" charset="0"/>
              </a:rPr>
              <a:t>津軽三味線響は</a:t>
            </a:r>
            <a:r>
              <a:rPr lang="en-US" altLang="ja-JP" sz="1400" b="1" kern="100" dirty="0">
                <a:latin typeface="游明朝" panose="02020400000000000000" pitchFamily="18" charset="-128"/>
                <a:ea typeface="游ゴシック Light" panose="020B0300000000000000" pitchFamily="50" charset="-128"/>
                <a:cs typeface="Times New Roman" panose="02020603050405020304" pitchFamily="18" charset="0"/>
              </a:rPr>
              <a:t>2013 </a:t>
            </a:r>
            <a:r>
              <a:rPr lang="ja-JP" altLang="ja-JP" sz="1400" b="1" kern="100" dirty="0">
                <a:latin typeface="游明朝" panose="02020400000000000000" pitchFamily="18" charset="-128"/>
                <a:ea typeface="游ゴシック Light" panose="020B0300000000000000" pitchFamily="50" charset="-128"/>
                <a:cs typeface="Times New Roman" panose="02020603050405020304" pitchFamily="18" charset="0"/>
              </a:rPr>
              <a:t>年に設立した明治大学公認サークルです。</a:t>
            </a:r>
            <a:endParaRPr lang="en-US" altLang="ja-JP" sz="1400" b="1" kern="100" dirty="0">
              <a:latin typeface="游明朝" panose="02020400000000000000" pitchFamily="18" charset="-128"/>
              <a:ea typeface="游ゴシック Light" panose="020B0300000000000000" pitchFamily="50" charset="-128"/>
              <a:cs typeface="Times New Roman" panose="02020603050405020304" pitchFamily="18" charset="0"/>
            </a:endParaRPr>
          </a:p>
          <a:p>
            <a:pPr algn="just"/>
            <a:r>
              <a:rPr lang="ja-JP" altLang="ja-JP" sz="1400" b="1" kern="100" dirty="0">
                <a:latin typeface="游明朝" panose="02020400000000000000" pitchFamily="18" charset="-128"/>
                <a:ea typeface="游ゴシック Light" panose="020B0300000000000000" pitchFamily="50" charset="-128"/>
                <a:cs typeface="Times New Roman" panose="02020603050405020304" pitchFamily="18" charset="0"/>
              </a:rPr>
              <a:t>津軽三味線での演奏を専門とした和楽器団体で、学内のイベントや学外の福祉施設・イベント等での演奏をメインに活動しております。</a:t>
            </a:r>
            <a:endParaRPr lang="ja-JP" altLang="ja-JP" sz="1400" kern="100" dirty="0">
              <a:latin typeface="游明朝" panose="02020400000000000000" pitchFamily="18" charset="-128"/>
              <a:ea typeface="游明朝" panose="02020400000000000000" pitchFamily="18" charset="-128"/>
              <a:cs typeface="Times New Roman" panose="02020603050405020304" pitchFamily="18" charset="0"/>
            </a:endParaRPr>
          </a:p>
          <a:p>
            <a:pPr algn="just"/>
            <a:r>
              <a:rPr lang="en-US" altLang="ja-JP" sz="1400" b="1" kern="100" dirty="0">
                <a:latin typeface="游ゴシック Light" panose="020B0300000000000000" pitchFamily="50" charset="-128"/>
                <a:ea typeface="游明朝" panose="02020400000000000000" pitchFamily="18" charset="-128"/>
                <a:cs typeface="Times New Roman" panose="02020603050405020304" pitchFamily="18" charset="0"/>
              </a:rPr>
              <a:t> </a:t>
            </a:r>
            <a:endParaRPr lang="ja-JP" altLang="ja-JP" sz="1400" kern="100" dirty="0">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400" b="1" kern="100" dirty="0">
                <a:latin typeface="游明朝" panose="02020400000000000000" pitchFamily="18" charset="-128"/>
                <a:ea typeface="游ゴシック Light" panose="020B0300000000000000" pitchFamily="50" charset="-128"/>
                <a:cs typeface="Times New Roman" panose="02020603050405020304" pitchFamily="18" charset="0"/>
              </a:rPr>
              <a:t>新型コロナウイルスの流行による活動の自粛・縮小という苦しい時間を過ごしてまいりましたが、昨年から徐々に活動を再開し演奏の機会を頂くことも増えてきました。サークル設立</a:t>
            </a:r>
            <a:r>
              <a:rPr lang="en-US" altLang="ja-JP" sz="1400" b="1" kern="100" dirty="0">
                <a:latin typeface="游明朝" panose="02020400000000000000" pitchFamily="18" charset="-128"/>
                <a:ea typeface="游ゴシック Light" panose="020B0300000000000000" pitchFamily="50" charset="-128"/>
                <a:cs typeface="Times New Roman" panose="02020603050405020304" pitchFamily="18" charset="0"/>
              </a:rPr>
              <a:t>10</a:t>
            </a:r>
            <a:r>
              <a:rPr lang="ja-JP" altLang="ja-JP" sz="1400" b="1" kern="100" dirty="0">
                <a:latin typeface="游明朝" panose="02020400000000000000" pitchFamily="18" charset="-128"/>
                <a:ea typeface="游ゴシック Light" panose="020B0300000000000000" pitchFamily="50" charset="-128"/>
                <a:cs typeface="Times New Roman" panose="02020603050405020304" pitchFamily="18" charset="0"/>
              </a:rPr>
              <a:t>年目という節目を迎える今年、希望を胸に再始動してまいります。新たな「響」がかき鳴らす力強くも深みのある音をお楽しみください。</a:t>
            </a:r>
            <a:endParaRPr lang="ja-JP" altLang="ja-JP" sz="14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18" name="テキスト ボックス 17">
            <a:extLst>
              <a:ext uri="{FF2B5EF4-FFF2-40B4-BE49-F238E27FC236}">
                <a16:creationId xmlns:a16="http://schemas.microsoft.com/office/drawing/2014/main" id="{9A153973-D5B4-ED65-D18C-CE0E709078A3}"/>
              </a:ext>
            </a:extLst>
          </p:cNvPr>
          <p:cNvSpPr txBox="1"/>
          <p:nvPr/>
        </p:nvSpPr>
        <p:spPr>
          <a:xfrm>
            <a:off x="1525303" y="6738006"/>
            <a:ext cx="1991177" cy="1200329"/>
          </a:xfrm>
          <a:prstGeom prst="rect">
            <a:avLst/>
          </a:prstGeom>
          <a:noFill/>
        </p:spPr>
        <p:txBody>
          <a:bodyPr wrap="square">
            <a:spAutoFit/>
          </a:bodyPr>
          <a:lstStyle/>
          <a:p>
            <a:pPr indent="59780" algn="just"/>
            <a:r>
              <a:rPr lang="en-US" altLang="ja-JP" sz="1097" b="1" kern="100" dirty="0">
                <a:latin typeface="游明朝" panose="02020400000000000000" pitchFamily="18" charset="-128"/>
                <a:ea typeface="游ゴシック Light" panose="020B0300000000000000" pitchFamily="50" charset="-128"/>
                <a:cs typeface="Times New Roman" panose="02020603050405020304" pitchFamily="18" charset="0"/>
              </a:rPr>
              <a:t>【</a:t>
            </a:r>
            <a:r>
              <a:rPr lang="en-US" altLang="ja-JP" sz="1200" b="1" kern="100" dirty="0">
                <a:latin typeface="游明朝" panose="02020400000000000000" pitchFamily="18" charset="-128"/>
                <a:ea typeface="游ゴシック Light" panose="020B0300000000000000" pitchFamily="50" charset="-128"/>
                <a:cs typeface="Times New Roman" panose="02020603050405020304" pitchFamily="18" charset="0"/>
              </a:rPr>
              <a:t>2022</a:t>
            </a:r>
            <a:r>
              <a:rPr lang="ja-JP" altLang="ja-JP" sz="1200" b="1" kern="100" dirty="0">
                <a:latin typeface="游明朝" panose="02020400000000000000" pitchFamily="18" charset="-128"/>
                <a:ea typeface="游ゴシック Light" panose="020B0300000000000000" pitchFamily="50" charset="-128"/>
                <a:cs typeface="Times New Roman" panose="02020603050405020304" pitchFamily="18" charset="0"/>
              </a:rPr>
              <a:t>年大会実績</a:t>
            </a:r>
            <a:r>
              <a:rPr lang="en-US" altLang="ja-JP" sz="1200" b="1" kern="100" dirty="0">
                <a:latin typeface="游明朝" panose="02020400000000000000" pitchFamily="18" charset="-128"/>
                <a:ea typeface="游ゴシック Light" panose="020B0300000000000000" pitchFamily="50" charset="-128"/>
                <a:cs typeface="Times New Roman" panose="02020603050405020304" pitchFamily="18" charset="0"/>
              </a:rPr>
              <a:t>】</a:t>
            </a:r>
            <a:r>
              <a:rPr lang="ja-JP" altLang="ja-JP" sz="1200" b="1" kern="100" dirty="0">
                <a:latin typeface="游明朝" panose="02020400000000000000" pitchFamily="18" charset="-128"/>
                <a:ea typeface="游ゴシック Light" panose="020B0300000000000000" pitchFamily="50" charset="-128"/>
                <a:cs typeface="Times New Roman" panose="02020603050405020304" pitchFamily="18" charset="0"/>
              </a:rPr>
              <a:t> </a:t>
            </a:r>
            <a:endParaRPr lang="ja-JP" altLang="ja-JP" sz="1200" kern="100" dirty="0">
              <a:latin typeface="游明朝" panose="02020400000000000000" pitchFamily="18" charset="-128"/>
              <a:ea typeface="游明朝" panose="02020400000000000000" pitchFamily="18" charset="-128"/>
              <a:cs typeface="Times New Roman" panose="02020603050405020304" pitchFamily="18" charset="0"/>
            </a:endParaRPr>
          </a:p>
          <a:p>
            <a:pPr indent="59780" algn="just"/>
            <a:r>
              <a:rPr lang="ja-JP" altLang="ja-JP" sz="1200" b="1" kern="100" dirty="0">
                <a:latin typeface="游明朝" panose="02020400000000000000" pitchFamily="18" charset="-128"/>
                <a:ea typeface="游ゴシック Light" panose="020B0300000000000000" pitchFamily="50" charset="-128"/>
                <a:cs typeface="Times New Roman" panose="02020603050405020304" pitchFamily="18" charset="0"/>
              </a:rPr>
              <a:t>びわ湖大会</a:t>
            </a:r>
            <a:r>
              <a:rPr lang="ja-JP" altLang="en-US" sz="1200" b="1" kern="100" dirty="0">
                <a:latin typeface="游明朝" panose="02020400000000000000" pitchFamily="18" charset="-128"/>
                <a:ea typeface="游ゴシック Light" panose="020B0300000000000000" pitchFamily="50" charset="-128"/>
                <a:cs typeface="Times New Roman" panose="02020603050405020304" pitchFamily="18" charset="0"/>
              </a:rPr>
              <a:t>団体</a:t>
            </a:r>
            <a:r>
              <a:rPr lang="en-US" altLang="ja-JP" sz="1200" b="1" kern="100" dirty="0">
                <a:latin typeface="游明朝" panose="02020400000000000000" pitchFamily="18" charset="-128"/>
                <a:ea typeface="游ゴシック Light" panose="020B0300000000000000" pitchFamily="50" charset="-128"/>
                <a:cs typeface="Times New Roman" panose="02020603050405020304" pitchFamily="18" charset="0"/>
              </a:rPr>
              <a:t>4</a:t>
            </a:r>
            <a:r>
              <a:rPr lang="ja-JP" altLang="ja-JP" sz="1200" b="1" kern="100" dirty="0">
                <a:latin typeface="游明朝" panose="02020400000000000000" pitchFamily="18" charset="-128"/>
                <a:ea typeface="游ゴシック Light" panose="020B0300000000000000" pitchFamily="50" charset="-128"/>
                <a:cs typeface="Times New Roman" panose="02020603050405020304" pitchFamily="18" charset="0"/>
              </a:rPr>
              <a:t>位入賞</a:t>
            </a:r>
            <a:endParaRPr lang="en-US" altLang="ja-JP" sz="1200" b="1" kern="100" dirty="0">
              <a:latin typeface="游明朝" panose="02020400000000000000" pitchFamily="18" charset="-128"/>
              <a:ea typeface="游ゴシック Light" panose="020B0300000000000000" pitchFamily="50" charset="-128"/>
              <a:cs typeface="Times New Roman" panose="02020603050405020304" pitchFamily="18" charset="0"/>
            </a:endParaRPr>
          </a:p>
          <a:p>
            <a:pPr indent="59780" algn="just"/>
            <a:endParaRPr lang="en-US" altLang="ja-JP" sz="1200" b="1" kern="100" dirty="0">
              <a:latin typeface="游明朝" panose="02020400000000000000" pitchFamily="18" charset="-128"/>
              <a:ea typeface="游ゴシック Light" panose="020B0300000000000000" pitchFamily="50" charset="-128"/>
              <a:cs typeface="Times New Roman" panose="02020603050405020304" pitchFamily="18" charset="0"/>
            </a:endParaRPr>
          </a:p>
          <a:p>
            <a:pPr indent="59780" algn="just"/>
            <a:r>
              <a:rPr lang="en-US" altLang="ja-JP" sz="1200" b="1" kern="100" dirty="0">
                <a:latin typeface="游明朝" panose="02020400000000000000" pitchFamily="18" charset="-128"/>
                <a:ea typeface="游ゴシック Light" panose="020B0300000000000000" pitchFamily="50" charset="-128"/>
                <a:cs typeface="Times New Roman" panose="02020603050405020304" pitchFamily="18" charset="0"/>
              </a:rPr>
              <a:t>【2023</a:t>
            </a:r>
            <a:r>
              <a:rPr lang="ja-JP" altLang="en-US" sz="1200" b="1" kern="100" dirty="0">
                <a:latin typeface="游明朝" panose="02020400000000000000" pitchFamily="18" charset="-128"/>
                <a:ea typeface="游ゴシック Light" panose="020B0300000000000000" pitchFamily="50" charset="-128"/>
                <a:cs typeface="Times New Roman" panose="02020603050405020304" pitchFamily="18" charset="0"/>
              </a:rPr>
              <a:t>年大会実績</a:t>
            </a:r>
            <a:r>
              <a:rPr lang="en-US" altLang="ja-JP" sz="1200" b="1" kern="100" dirty="0">
                <a:latin typeface="游明朝" panose="02020400000000000000" pitchFamily="18" charset="-128"/>
                <a:ea typeface="游ゴシック Light" panose="020B0300000000000000" pitchFamily="50" charset="-128"/>
                <a:cs typeface="Times New Roman" panose="02020603050405020304" pitchFamily="18" charset="0"/>
              </a:rPr>
              <a:t>】</a:t>
            </a:r>
          </a:p>
          <a:p>
            <a:pPr indent="59780" algn="just"/>
            <a:r>
              <a:rPr lang="ja-JP" altLang="en-US" sz="1200" b="1" kern="100" dirty="0">
                <a:latin typeface="游明朝" panose="02020400000000000000" pitchFamily="18" charset="-128"/>
                <a:ea typeface="游ゴシック Light" panose="020B0300000000000000" pitchFamily="50" charset="-128"/>
                <a:cs typeface="Times New Roman" panose="02020603050405020304" pitchFamily="18" charset="0"/>
              </a:rPr>
              <a:t>津軽三味線世界大会</a:t>
            </a:r>
            <a:endParaRPr lang="en-US" altLang="ja-JP" sz="1200" b="1" kern="100" dirty="0">
              <a:latin typeface="游明朝" panose="02020400000000000000" pitchFamily="18" charset="-128"/>
              <a:ea typeface="游ゴシック Light" panose="020B0300000000000000" pitchFamily="50" charset="-128"/>
              <a:cs typeface="Times New Roman" panose="02020603050405020304" pitchFamily="18" charset="0"/>
            </a:endParaRPr>
          </a:p>
          <a:p>
            <a:pPr indent="59780" algn="just"/>
            <a:r>
              <a:rPr lang="ja-JP" altLang="en-US" sz="1200" b="1" kern="100" dirty="0">
                <a:latin typeface="游明朝" panose="02020400000000000000" pitchFamily="18" charset="-128"/>
                <a:ea typeface="游ゴシック Light" panose="020B0300000000000000" pitchFamily="50" charset="-128"/>
                <a:cs typeface="Times New Roman" panose="02020603050405020304" pitchFamily="18" charset="0"/>
              </a:rPr>
              <a:t>グループ</a:t>
            </a:r>
            <a:r>
              <a:rPr lang="en-US" altLang="ja-JP" sz="1200" b="1" kern="100" dirty="0">
                <a:latin typeface="游明朝" panose="02020400000000000000" pitchFamily="18" charset="-128"/>
                <a:ea typeface="游ゴシック Light" panose="020B0300000000000000" pitchFamily="50" charset="-128"/>
                <a:cs typeface="Times New Roman" panose="02020603050405020304" pitchFamily="18" charset="0"/>
              </a:rPr>
              <a:t>B5</a:t>
            </a:r>
            <a:r>
              <a:rPr lang="ja-JP" altLang="en-US" sz="1200" b="1" kern="100" dirty="0">
                <a:latin typeface="游明朝" panose="02020400000000000000" pitchFamily="18" charset="-128"/>
                <a:ea typeface="游ゴシック Light" panose="020B0300000000000000" pitchFamily="50" charset="-128"/>
                <a:cs typeface="Times New Roman" panose="02020603050405020304" pitchFamily="18" charset="0"/>
              </a:rPr>
              <a:t>位入賞</a:t>
            </a:r>
            <a:endParaRPr lang="ja-JP" altLang="ja-JP" sz="1200" kern="100" dirty="0">
              <a:latin typeface="游明朝" panose="02020400000000000000" pitchFamily="18" charset="-128"/>
              <a:ea typeface="游明朝" panose="02020400000000000000" pitchFamily="18" charset="-128"/>
              <a:cs typeface="Times New Roman" panose="02020603050405020304" pitchFamily="18" charset="0"/>
            </a:endParaRPr>
          </a:p>
        </p:txBody>
      </p:sp>
      <p:cxnSp>
        <p:nvCxnSpPr>
          <p:cNvPr id="21" name="直線コネクタ 20">
            <a:extLst>
              <a:ext uri="{FF2B5EF4-FFF2-40B4-BE49-F238E27FC236}">
                <a16:creationId xmlns:a16="http://schemas.microsoft.com/office/drawing/2014/main" id="{D3805363-3B3F-618E-FC4C-651273F4A82B}"/>
              </a:ext>
            </a:extLst>
          </p:cNvPr>
          <p:cNvCxnSpPr/>
          <p:nvPr/>
        </p:nvCxnSpPr>
        <p:spPr>
          <a:xfrm>
            <a:off x="3365790" y="6945088"/>
            <a:ext cx="0" cy="23015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E4786A58-3B8C-E2FC-30C4-AAECA8EDDEDC}"/>
              </a:ext>
            </a:extLst>
          </p:cNvPr>
          <p:cNvSpPr txBox="1"/>
          <p:nvPr/>
        </p:nvSpPr>
        <p:spPr>
          <a:xfrm>
            <a:off x="1570326" y="7880892"/>
            <a:ext cx="1991177" cy="429990"/>
          </a:xfrm>
          <a:prstGeom prst="rect">
            <a:avLst/>
          </a:prstGeom>
          <a:noFill/>
        </p:spPr>
        <p:txBody>
          <a:bodyPr wrap="square">
            <a:spAutoFit/>
          </a:bodyPr>
          <a:lstStyle/>
          <a:p>
            <a:pPr indent="59780" algn="just"/>
            <a:r>
              <a:rPr lang="ja-JP" altLang="en-US" sz="1097" b="1" kern="100" dirty="0">
                <a:latin typeface="游明朝" panose="02020400000000000000" pitchFamily="18" charset="-128"/>
                <a:ea typeface="游ゴシック Light" panose="020B0300000000000000" pitchFamily="50" charset="-128"/>
                <a:cs typeface="Times New Roman" panose="02020603050405020304" pitchFamily="18" charset="0"/>
              </a:rPr>
              <a:t>津軽三味線響サークル</a:t>
            </a:r>
            <a:r>
              <a:rPr lang="en-US" altLang="ja-JP" sz="1097" b="1" kern="100" dirty="0">
                <a:latin typeface="游明朝" panose="02020400000000000000" pitchFamily="18" charset="-128"/>
                <a:ea typeface="游ゴシック Light" panose="020B0300000000000000" pitchFamily="50" charset="-128"/>
                <a:cs typeface="Times New Roman" panose="02020603050405020304" pitchFamily="18" charset="0"/>
              </a:rPr>
              <a:t>PV</a:t>
            </a:r>
          </a:p>
          <a:p>
            <a:pPr indent="59780" algn="just"/>
            <a:r>
              <a:rPr lang="ja-JP" altLang="en-US" sz="1097" b="1" kern="100" dirty="0">
                <a:latin typeface="游明朝" panose="02020400000000000000" pitchFamily="18" charset="-128"/>
                <a:ea typeface="游ゴシック Light" panose="020B0300000000000000" pitchFamily="50" charset="-128"/>
                <a:cs typeface="Times New Roman" panose="02020603050405020304" pitchFamily="18" charset="0"/>
              </a:rPr>
              <a:t>↓</a:t>
            </a:r>
            <a:endParaRPr lang="ja-JP" altLang="ja-JP" sz="1097" kern="100" dirty="0">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24" name="図 23">
            <a:extLst>
              <a:ext uri="{FF2B5EF4-FFF2-40B4-BE49-F238E27FC236}">
                <a16:creationId xmlns:a16="http://schemas.microsoft.com/office/drawing/2014/main" id="{142C4649-B61D-F4BC-DC5B-03450E6089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9257" y="8310882"/>
            <a:ext cx="1358069" cy="1358069"/>
          </a:xfrm>
          <a:prstGeom prst="rect">
            <a:avLst/>
          </a:prstGeom>
        </p:spPr>
      </p:pic>
      <p:pic>
        <p:nvPicPr>
          <p:cNvPr id="4" name="図 3">
            <a:extLst>
              <a:ext uri="{FF2B5EF4-FFF2-40B4-BE49-F238E27FC236}">
                <a16:creationId xmlns:a16="http://schemas.microsoft.com/office/drawing/2014/main" id="{E90B577D-27BC-7F1D-FF0F-9B45D3B011F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7565" y="1493890"/>
            <a:ext cx="6222868" cy="2072338"/>
          </a:xfrm>
          <a:prstGeom prst="rect">
            <a:avLst/>
          </a:prstGeom>
          <a:noFill/>
          <a:ln>
            <a:noFill/>
          </a:ln>
        </p:spPr>
      </p:pic>
      <p:pic>
        <p:nvPicPr>
          <p:cNvPr id="10" name="図 9">
            <a:extLst>
              <a:ext uri="{FF2B5EF4-FFF2-40B4-BE49-F238E27FC236}">
                <a16:creationId xmlns:a16="http://schemas.microsoft.com/office/drawing/2014/main" id="{2B8AC56A-0845-F41E-5A37-F06F670C0F03}"/>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foregroundMark x1="48257" y1="24799" x2="48525" y2="25603"/>
                        <a14:foregroundMark x1="27346" y1="20912" x2="27346" y2="20912"/>
                        <a14:foregroundMark x1="12601" y1="27078" x2="12601" y2="27078"/>
                        <a14:foregroundMark x1="42627" y1="42761" x2="42627" y2="42761"/>
                        <a14:foregroundMark x1="76810" y1="29625" x2="76810" y2="29625"/>
                        <a14:foregroundMark x1="63941" y1="30161" x2="63941" y2="30161"/>
                        <a14:foregroundMark x1="60054" y1="40349" x2="60054" y2="40349"/>
                        <a14:foregroundMark x1="49196" y1="21180" x2="49196" y2="21180"/>
                        <a14:foregroundMark x1="27346" y1="22386" x2="27346" y2="22386"/>
                        <a14:foregroundMark x1="62601" y1="47453" x2="62601" y2="47453"/>
                        <a14:foregroundMark x1="53083" y1="40751" x2="53083" y2="40751"/>
                        <a14:foregroundMark x1="43700" y1="37399" x2="43700" y2="37399"/>
                        <a14:foregroundMark x1="31635" y1="42091" x2="31635" y2="42091"/>
                        <a14:foregroundMark x1="26273" y1="46113" x2="26273" y2="46113"/>
                      </a14:backgroundRemoval>
                    </a14:imgEffect>
                  </a14:imgLayer>
                </a14:imgProps>
              </a:ext>
              <a:ext uri="{28A0092B-C50C-407E-A947-70E740481C1C}">
                <a14:useLocalDpi xmlns:a14="http://schemas.microsoft.com/office/drawing/2010/main" val="0"/>
              </a:ext>
            </a:extLst>
          </a:blip>
          <a:srcRect/>
          <a:stretch/>
        </p:blipFill>
        <p:spPr>
          <a:xfrm>
            <a:off x="4734755" y="557803"/>
            <a:ext cx="637806" cy="637806"/>
          </a:xfrm>
          <a:prstGeom prst="rect">
            <a:avLst/>
          </a:prstGeom>
          <a:solidFill>
            <a:srgbClr val="000000">
              <a:alpha val="0"/>
            </a:srgbClr>
          </a:solidFill>
        </p:spPr>
      </p:pic>
      <p:sp>
        <p:nvSpPr>
          <p:cNvPr id="11" name="テキスト ボックス 10">
            <a:extLst>
              <a:ext uri="{FF2B5EF4-FFF2-40B4-BE49-F238E27FC236}">
                <a16:creationId xmlns:a16="http://schemas.microsoft.com/office/drawing/2014/main" id="{89E4D0C5-AFFD-E6DF-5DF3-550E98E35E88}"/>
              </a:ext>
            </a:extLst>
          </p:cNvPr>
          <p:cNvSpPr txBox="1"/>
          <p:nvPr/>
        </p:nvSpPr>
        <p:spPr>
          <a:xfrm>
            <a:off x="1698301" y="1035718"/>
            <a:ext cx="3676080" cy="338554"/>
          </a:xfrm>
          <a:prstGeom prst="rect">
            <a:avLst/>
          </a:prstGeom>
          <a:noFill/>
        </p:spPr>
        <p:txBody>
          <a:bodyPr wrap="square" rtlCol="0">
            <a:spAutoFit/>
          </a:bodyPr>
          <a:lstStyle/>
          <a:p>
            <a:r>
              <a:rPr kumimoji="1" lang="ja-JP" altLang="en-US" sz="1600"/>
              <a:t>～１１月</a:t>
            </a:r>
            <a:r>
              <a:rPr kumimoji="1" lang="ja-JP" altLang="en-US" sz="1600" dirty="0"/>
              <a:t>９</a:t>
            </a:r>
            <a:r>
              <a:rPr kumimoji="1" lang="ja-JP" altLang="en-US" sz="1600"/>
              <a:t>日</a:t>
            </a:r>
            <a:r>
              <a:rPr kumimoji="1" lang="ja-JP" altLang="en-US" sz="1600" dirty="0"/>
              <a:t>オンライン演奏会～</a:t>
            </a:r>
          </a:p>
        </p:txBody>
      </p:sp>
      <p:sp>
        <p:nvSpPr>
          <p:cNvPr id="13" name="テキスト ボックス 12">
            <a:extLst>
              <a:ext uri="{FF2B5EF4-FFF2-40B4-BE49-F238E27FC236}">
                <a16:creationId xmlns:a16="http://schemas.microsoft.com/office/drawing/2014/main" id="{1681FFF1-B447-CF21-C59B-564E5FE6C03B}"/>
              </a:ext>
            </a:extLst>
          </p:cNvPr>
          <p:cNvSpPr txBox="1"/>
          <p:nvPr/>
        </p:nvSpPr>
        <p:spPr>
          <a:xfrm>
            <a:off x="3734255" y="7187946"/>
            <a:ext cx="2680446" cy="1815882"/>
          </a:xfrm>
          <a:prstGeom prst="rect">
            <a:avLst/>
          </a:prstGeom>
          <a:noFill/>
        </p:spPr>
        <p:txBody>
          <a:bodyPr wrap="square" rtlCol="0">
            <a:spAutoFit/>
          </a:bodyPr>
          <a:lstStyle/>
          <a:p>
            <a:r>
              <a:rPr kumimoji="1" lang="en-US" altLang="ja-JP" sz="1400" dirty="0"/>
              <a:t>【</a:t>
            </a:r>
            <a:r>
              <a:rPr kumimoji="1" lang="ja-JP" altLang="en-US" sz="1400" dirty="0"/>
              <a:t>演奏会日時</a:t>
            </a:r>
            <a:r>
              <a:rPr kumimoji="1" lang="en-US" altLang="ja-JP" sz="1400" dirty="0"/>
              <a:t>】</a:t>
            </a:r>
          </a:p>
          <a:p>
            <a:endParaRPr kumimoji="1" lang="en-US" altLang="ja-JP" sz="1400" dirty="0"/>
          </a:p>
          <a:p>
            <a:r>
              <a:rPr kumimoji="1" lang="ja-JP" altLang="en-US" sz="1400" dirty="0"/>
              <a:t>  １１月９日</a:t>
            </a:r>
            <a:r>
              <a:rPr kumimoji="1" lang="en-US" altLang="ja-JP" sz="1400" dirty="0"/>
              <a:t>(</a:t>
            </a:r>
            <a:r>
              <a:rPr kumimoji="1" lang="ja-JP" altLang="en-US" sz="1400" dirty="0"/>
              <a:t>土</a:t>
            </a:r>
            <a:r>
              <a:rPr kumimoji="1" lang="en-US" altLang="ja-JP" sz="1400" dirty="0"/>
              <a:t>)</a:t>
            </a:r>
            <a:r>
              <a:rPr kumimoji="1" lang="ja-JP" altLang="en-US" sz="1400" dirty="0"/>
              <a:t>１４時～</a:t>
            </a:r>
            <a:endParaRPr kumimoji="1" lang="en-US" altLang="ja-JP" sz="1400" dirty="0"/>
          </a:p>
          <a:p>
            <a:endParaRPr kumimoji="1" lang="en-US" altLang="ja-JP" sz="1400" dirty="0"/>
          </a:p>
          <a:p>
            <a:endParaRPr kumimoji="1" lang="en-US" altLang="ja-JP" sz="1400" dirty="0"/>
          </a:p>
          <a:p>
            <a:r>
              <a:rPr kumimoji="1" lang="ja-JP" altLang="en-US" sz="1400" dirty="0"/>
              <a:t>現代曲から民謡まで様々な曲を演奏いたします。</a:t>
            </a:r>
            <a:endParaRPr kumimoji="1" lang="en-US" altLang="ja-JP" sz="1400" dirty="0"/>
          </a:p>
          <a:p>
            <a:r>
              <a:rPr kumimoji="1" lang="ja-JP" altLang="en-US" sz="1400" dirty="0"/>
              <a:t>ぜひお楽しみください！</a:t>
            </a:r>
          </a:p>
        </p:txBody>
      </p:sp>
    </p:spTree>
    <p:extLst>
      <p:ext uri="{BB962C8B-B14F-4D97-AF65-F5344CB8AC3E}">
        <p14:creationId xmlns:p14="http://schemas.microsoft.com/office/powerpoint/2010/main" val="419119486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124</TotalTime>
  <Words>195</Words>
  <Application>Microsoft Office PowerPoint</Application>
  <PresentationFormat>A4 210 x 297 mm</PresentationFormat>
  <Paragraphs>21</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游ゴシック Light</vt:lpstr>
      <vt:lpstr>游明朝</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野田 涼平</dc:creator>
  <cp:lastModifiedBy>田淵 朋世</cp:lastModifiedBy>
  <cp:revision>15</cp:revision>
  <dcterms:created xsi:type="dcterms:W3CDTF">2023-03-14T01:30:34Z</dcterms:created>
  <dcterms:modified xsi:type="dcterms:W3CDTF">2024-10-22T12:40:49Z</dcterms:modified>
</cp:coreProperties>
</file>